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3" r:id="rId8"/>
    <p:sldId id="262"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97"/>
    <p:restoredTop sz="93165"/>
  </p:normalViewPr>
  <p:slideViewPr>
    <p:cSldViewPr snapToGrid="0" snapToObjects="1">
      <p:cViewPr varScale="1">
        <p:scale>
          <a:sx n="65" d="100"/>
          <a:sy n="65" d="100"/>
        </p:scale>
        <p:origin x="23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2.png>
</file>

<file path=ppt/media/image3.pn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5/30/18</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5/30/18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5/30/18</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8"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 Id="rId5" Type="http://schemas.openxmlformats.org/officeDocument/2006/relationships/image" Target="../media/image18.jpg"/><Relationship Id="rId4" Type="http://schemas.openxmlformats.org/officeDocument/2006/relationships/image" Target="../media/image17.jpg"/></Relationships>
</file>

<file path=ppt/slides/_rels/slide2.xml.rels><?xml version="1.0" encoding="UTF-8" standalone="yes"?>
<Relationships xmlns="http://schemas.openxmlformats.org/package/2006/relationships"><Relationship Id="rId3" Type="http://schemas.openxmlformats.org/officeDocument/2006/relationships/hyperlink" Target="https://www.youtube.com/watch?v=Aj3KMefwOqI" TargetMode="External"/><Relationship Id="rId2" Type="http://schemas.openxmlformats.org/officeDocument/2006/relationships/hyperlink" Target="https://www.youtube.com/watch?v=LDdUuoI_lIg" TargetMode="External"/><Relationship Id="rId1" Type="http://schemas.openxmlformats.org/officeDocument/2006/relationships/slideLayout" Target="../slideLayouts/slideLayout2.xml"/><Relationship Id="rId4" Type="http://schemas.openxmlformats.org/officeDocument/2006/relationships/hyperlink" Target="https://www.youtube.com/watch?v=DAWHMHMPVHU"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youtube.com/watch?v=938yg4udxSc" TargetMode="External"/><Relationship Id="rId2" Type="http://schemas.openxmlformats.org/officeDocument/2006/relationships/hyperlink" Target="https://www.youtube.com/watch?v=GuNoaAFnTPg" TargetMode="External"/><Relationship Id="rId1" Type="http://schemas.openxmlformats.org/officeDocument/2006/relationships/slideLayout" Target="../slideLayouts/slideLayout2.xml"/><Relationship Id="rId4" Type="http://schemas.openxmlformats.org/officeDocument/2006/relationships/hyperlink" Target="https://www.youtube.com/watch?v=DlgG0QdrqAU"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hyperlink" Target="https://www.jetbrains.com/research/python-developers-survey-2017/"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hyperlink" Target="mailto:terrencpreilly@gmail.co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EA8995-C7D5-8744-94A7-CE3C211103EA}"/>
              </a:ext>
            </a:extLst>
          </p:cNvPr>
          <p:cNvPicPr>
            <a:picLocks noChangeAspect="1"/>
          </p:cNvPicPr>
          <p:nvPr/>
        </p:nvPicPr>
        <p:blipFill>
          <a:blip r:embed="rId2"/>
          <a:stretch>
            <a:fillRect/>
          </a:stretch>
        </p:blipFill>
        <p:spPr>
          <a:xfrm>
            <a:off x="291548" y="183321"/>
            <a:ext cx="4379843" cy="3284882"/>
          </a:xfrm>
          <a:prstGeom prst="rect">
            <a:avLst/>
          </a:prstGeom>
        </p:spPr>
      </p:pic>
      <p:sp>
        <p:nvSpPr>
          <p:cNvPr id="2" name="Title 1">
            <a:extLst>
              <a:ext uri="{FF2B5EF4-FFF2-40B4-BE49-F238E27FC236}">
                <a16:creationId xmlns:a16="http://schemas.microsoft.com/office/drawing/2014/main" id="{C14E8A43-D8F9-8B46-86A8-F01EDA9BB5A0}"/>
              </a:ext>
            </a:extLst>
          </p:cNvPr>
          <p:cNvSpPr>
            <a:spLocks noGrp="1"/>
          </p:cNvSpPr>
          <p:nvPr>
            <p:ph type="ctrTitle"/>
          </p:nvPr>
        </p:nvSpPr>
        <p:spPr/>
        <p:txBody>
          <a:bodyPr/>
          <a:lstStyle/>
          <a:p>
            <a:r>
              <a:rPr lang="en-US" dirty="0"/>
              <a:t>Paul’s PYCON 2018 TALK</a:t>
            </a:r>
          </a:p>
        </p:txBody>
      </p:sp>
      <p:sp>
        <p:nvSpPr>
          <p:cNvPr id="3" name="Subtitle 2">
            <a:extLst>
              <a:ext uri="{FF2B5EF4-FFF2-40B4-BE49-F238E27FC236}">
                <a16:creationId xmlns:a16="http://schemas.microsoft.com/office/drawing/2014/main" id="{0C12C551-F4F1-BF42-A187-4014F5A7ACDB}"/>
              </a:ext>
            </a:extLst>
          </p:cNvPr>
          <p:cNvSpPr>
            <a:spLocks noGrp="1"/>
          </p:cNvSpPr>
          <p:nvPr>
            <p:ph type="subTitle" idx="1"/>
          </p:nvPr>
        </p:nvSpPr>
        <p:spPr/>
        <p:txBody>
          <a:bodyPr/>
          <a:lstStyle/>
          <a:p>
            <a:r>
              <a:rPr lang="en-US" dirty="0"/>
              <a:t>What I thought was cool besides all that Data stuff</a:t>
            </a:r>
          </a:p>
        </p:txBody>
      </p:sp>
    </p:spTree>
    <p:extLst>
      <p:ext uri="{BB962C8B-B14F-4D97-AF65-F5344CB8AC3E}">
        <p14:creationId xmlns:p14="http://schemas.microsoft.com/office/powerpoint/2010/main" val="35076294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FB1ABDE-6088-0843-9264-08A0E80F040B}"/>
              </a:ext>
            </a:extLst>
          </p:cNvPr>
          <p:cNvPicPr>
            <a:picLocks noGrp="1" noChangeAspect="1"/>
          </p:cNvPicPr>
          <p:nvPr>
            <p:ph idx="1"/>
          </p:nvPr>
        </p:nvPicPr>
        <p:blipFill>
          <a:blip r:embed="rId2"/>
          <a:stretch>
            <a:fillRect/>
          </a:stretch>
        </p:blipFill>
        <p:spPr>
          <a:xfrm>
            <a:off x="521001" y="3436200"/>
            <a:ext cx="2271616" cy="3028822"/>
          </a:xfrm>
        </p:spPr>
      </p:pic>
      <p:pic>
        <p:nvPicPr>
          <p:cNvPr id="7" name="Picture 6">
            <a:extLst>
              <a:ext uri="{FF2B5EF4-FFF2-40B4-BE49-F238E27FC236}">
                <a16:creationId xmlns:a16="http://schemas.microsoft.com/office/drawing/2014/main" id="{5D0BC791-34C9-BF47-AB84-3EE48F02AFEE}"/>
              </a:ext>
            </a:extLst>
          </p:cNvPr>
          <p:cNvPicPr>
            <a:picLocks noChangeAspect="1"/>
          </p:cNvPicPr>
          <p:nvPr/>
        </p:nvPicPr>
        <p:blipFill>
          <a:blip r:embed="rId3"/>
          <a:stretch>
            <a:fillRect/>
          </a:stretch>
        </p:blipFill>
        <p:spPr>
          <a:xfrm>
            <a:off x="2498595" y="3010883"/>
            <a:ext cx="5156922" cy="3867691"/>
          </a:xfrm>
          <a:prstGeom prst="rect">
            <a:avLst/>
          </a:prstGeom>
        </p:spPr>
      </p:pic>
      <p:pic>
        <p:nvPicPr>
          <p:cNvPr id="9" name="Picture 8">
            <a:extLst>
              <a:ext uri="{FF2B5EF4-FFF2-40B4-BE49-F238E27FC236}">
                <a16:creationId xmlns:a16="http://schemas.microsoft.com/office/drawing/2014/main" id="{84CB5A8C-8CF4-3C45-831E-30382CA7711D}"/>
              </a:ext>
            </a:extLst>
          </p:cNvPr>
          <p:cNvPicPr>
            <a:picLocks noChangeAspect="1"/>
          </p:cNvPicPr>
          <p:nvPr/>
        </p:nvPicPr>
        <p:blipFill>
          <a:blip r:embed="rId4"/>
          <a:stretch>
            <a:fillRect/>
          </a:stretch>
        </p:blipFill>
        <p:spPr>
          <a:xfrm>
            <a:off x="7361494" y="2830378"/>
            <a:ext cx="4830506" cy="3622879"/>
          </a:xfrm>
          <a:prstGeom prst="rect">
            <a:avLst/>
          </a:prstGeom>
        </p:spPr>
      </p:pic>
      <p:pic>
        <p:nvPicPr>
          <p:cNvPr id="11" name="Picture 10">
            <a:extLst>
              <a:ext uri="{FF2B5EF4-FFF2-40B4-BE49-F238E27FC236}">
                <a16:creationId xmlns:a16="http://schemas.microsoft.com/office/drawing/2014/main" id="{41582B6D-EA37-9B47-B4F7-2ABB685FDA32}"/>
              </a:ext>
            </a:extLst>
          </p:cNvPr>
          <p:cNvPicPr>
            <a:picLocks noChangeAspect="1"/>
          </p:cNvPicPr>
          <p:nvPr/>
        </p:nvPicPr>
        <p:blipFill>
          <a:blip r:embed="rId5"/>
          <a:stretch>
            <a:fillRect/>
          </a:stretch>
        </p:blipFill>
        <p:spPr>
          <a:xfrm>
            <a:off x="148827" y="150000"/>
            <a:ext cx="10118035" cy="3286200"/>
          </a:xfrm>
          <a:prstGeom prst="rect">
            <a:avLst/>
          </a:prstGeom>
        </p:spPr>
      </p:pic>
    </p:spTree>
    <p:extLst>
      <p:ext uri="{BB962C8B-B14F-4D97-AF65-F5344CB8AC3E}">
        <p14:creationId xmlns:p14="http://schemas.microsoft.com/office/powerpoint/2010/main" val="4239989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50AEA-F706-BB45-9543-16E7099F4A89}"/>
              </a:ext>
            </a:extLst>
          </p:cNvPr>
          <p:cNvSpPr>
            <a:spLocks noGrp="1"/>
          </p:cNvSpPr>
          <p:nvPr>
            <p:ph type="title"/>
          </p:nvPr>
        </p:nvSpPr>
        <p:spPr/>
        <p:txBody>
          <a:bodyPr/>
          <a:lstStyle/>
          <a:p>
            <a:r>
              <a:rPr lang="en-US" dirty="0"/>
              <a:t>Talks</a:t>
            </a:r>
            <a:br>
              <a:rPr lang="en-US" dirty="0"/>
            </a:br>
            <a:endParaRPr lang="en-US" dirty="0"/>
          </a:p>
        </p:txBody>
      </p:sp>
      <p:sp>
        <p:nvSpPr>
          <p:cNvPr id="3" name="Content Placeholder 2">
            <a:extLst>
              <a:ext uri="{FF2B5EF4-FFF2-40B4-BE49-F238E27FC236}">
                <a16:creationId xmlns:a16="http://schemas.microsoft.com/office/drawing/2014/main" id="{F69AF468-400E-214B-9C1C-19C694709DE0}"/>
              </a:ext>
            </a:extLst>
          </p:cNvPr>
          <p:cNvSpPr>
            <a:spLocks noGrp="1"/>
          </p:cNvSpPr>
          <p:nvPr>
            <p:ph idx="1"/>
          </p:nvPr>
        </p:nvSpPr>
        <p:spPr/>
        <p:txBody>
          <a:bodyPr/>
          <a:lstStyle/>
          <a:p>
            <a:r>
              <a:rPr lang="en-US" dirty="0"/>
              <a:t>WHAT IS THIS MESS? Writing tests for pre-existing code bases: Code </a:t>
            </a:r>
            <a:r>
              <a:rPr lang="en-US" dirty="0">
                <a:hlinkClick r:id="rId2"/>
              </a:rPr>
              <a:t>https://www.youtube.com/watch?v=LDdUuoI_lIg</a:t>
            </a:r>
            <a:r>
              <a:rPr lang="en-US" dirty="0"/>
              <a:t> A good fun review of stuff we already do.  Stuff to check out: </a:t>
            </a:r>
            <a:r>
              <a:rPr lang="en-US" dirty="0" err="1"/>
              <a:t>pytest</a:t>
            </a:r>
            <a:r>
              <a:rPr lang="en-US" dirty="0"/>
              <a:t> </a:t>
            </a:r>
            <a:r>
              <a:rPr lang="en-US" dirty="0" err="1"/>
              <a:t>pytest-django</a:t>
            </a:r>
            <a:r>
              <a:rPr lang="en-US" dirty="0"/>
              <a:t> </a:t>
            </a:r>
            <a:r>
              <a:rPr lang="en-US" dirty="0" err="1"/>
              <a:t>pytest</a:t>
            </a:r>
            <a:r>
              <a:rPr lang="en-US" dirty="0"/>
              <a:t>-socket </a:t>
            </a:r>
            <a:r>
              <a:rPr lang="en-US" dirty="0" err="1"/>
              <a:t>pytest-cov</a:t>
            </a:r>
            <a:r>
              <a:rPr lang="en-US" dirty="0"/>
              <a:t>.  Also the mock decorator.</a:t>
            </a:r>
          </a:p>
          <a:p>
            <a:r>
              <a:rPr lang="en-US" dirty="0"/>
              <a:t>Python 3: 10 years later: </a:t>
            </a:r>
            <a:r>
              <a:rPr lang="en-US" dirty="0">
                <a:hlinkClick r:id="rId3"/>
              </a:rPr>
              <a:t>https://www.youtube.com/watch?v=Aj3KMefwOqI</a:t>
            </a:r>
            <a:r>
              <a:rPr lang="en-US" dirty="0"/>
              <a:t> A good historical overview on the move to python 3, and a good motivation for why we should get out of the stone age.</a:t>
            </a:r>
          </a:p>
          <a:p>
            <a:r>
              <a:rPr lang="en-US" dirty="0"/>
              <a:t>Easy 2D game creation in python w/ Arcade: </a:t>
            </a:r>
            <a:r>
              <a:rPr lang="en-US" dirty="0">
                <a:hlinkClick r:id="rId4"/>
              </a:rPr>
              <a:t>https://www.youtube.com/watch?v=DAWHMHMPVHU</a:t>
            </a:r>
            <a:r>
              <a:rPr lang="en-US" dirty="0"/>
              <a:t> Possibly a great tool for teaching python through making games. Of interest to me.</a:t>
            </a:r>
          </a:p>
        </p:txBody>
      </p:sp>
    </p:spTree>
    <p:extLst>
      <p:ext uri="{BB962C8B-B14F-4D97-AF65-F5344CB8AC3E}">
        <p14:creationId xmlns:p14="http://schemas.microsoft.com/office/powerpoint/2010/main" val="10119954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3F7DD-4DD5-0944-B5F9-A9039211CB2F}"/>
              </a:ext>
            </a:extLst>
          </p:cNvPr>
          <p:cNvSpPr>
            <a:spLocks noGrp="1"/>
          </p:cNvSpPr>
          <p:nvPr>
            <p:ph type="title"/>
          </p:nvPr>
        </p:nvSpPr>
        <p:spPr/>
        <p:txBody>
          <a:bodyPr/>
          <a:lstStyle/>
          <a:p>
            <a:r>
              <a:rPr lang="en-US" dirty="0"/>
              <a:t>TALKS (not relevant to GBO)</a:t>
            </a:r>
          </a:p>
        </p:txBody>
      </p:sp>
      <p:sp>
        <p:nvSpPr>
          <p:cNvPr id="3" name="Content Placeholder 2">
            <a:extLst>
              <a:ext uri="{FF2B5EF4-FFF2-40B4-BE49-F238E27FC236}">
                <a16:creationId xmlns:a16="http://schemas.microsoft.com/office/drawing/2014/main" id="{A8798452-99B3-EF42-9693-0B73C2EDD035}"/>
              </a:ext>
            </a:extLst>
          </p:cNvPr>
          <p:cNvSpPr>
            <a:spLocks noGrp="1"/>
          </p:cNvSpPr>
          <p:nvPr>
            <p:ph idx="1"/>
          </p:nvPr>
        </p:nvSpPr>
        <p:spPr/>
        <p:txBody>
          <a:bodyPr/>
          <a:lstStyle/>
          <a:p>
            <a:r>
              <a:rPr lang="en-US" dirty="0"/>
              <a:t>The Great Failure of 1858: </a:t>
            </a:r>
            <a:r>
              <a:rPr lang="en-US" dirty="0">
                <a:hlinkClick r:id="rId2"/>
              </a:rPr>
              <a:t>https://www.youtube.com/watch?v=GuNoaAFnTPg</a:t>
            </a:r>
            <a:r>
              <a:rPr lang="en-US" dirty="0"/>
              <a:t> Just a fun talk about laying the first transatlantic telegraph cable.  Nothing applicable to GBO.</a:t>
            </a:r>
          </a:p>
          <a:p>
            <a:r>
              <a:rPr lang="en-US" dirty="0"/>
              <a:t>Birding with Python and Machine Learning : </a:t>
            </a:r>
            <a:r>
              <a:rPr lang="en-US" dirty="0">
                <a:hlinkClick r:id="rId3"/>
              </a:rPr>
              <a:t>https://www.youtube.com/watch?v=938yg4udxSc</a:t>
            </a:r>
            <a:r>
              <a:rPr lang="en-US" dirty="0"/>
              <a:t> More cool stuff to do with your </a:t>
            </a:r>
            <a:r>
              <a:rPr lang="en-US" dirty="0" err="1"/>
              <a:t>RaspberryPi</a:t>
            </a:r>
            <a:r>
              <a:rPr lang="en-US" dirty="0"/>
              <a:t>!  Again, nothing to apply at GBO.  But look how ML is becoming DIY ...</a:t>
            </a:r>
          </a:p>
          <a:p>
            <a:r>
              <a:rPr lang="en-US" dirty="0"/>
              <a:t>Taking an Average: </a:t>
            </a:r>
            <a:r>
              <a:rPr lang="en-US" dirty="0">
                <a:hlinkClick r:id="rId4"/>
              </a:rPr>
              <a:t>https://www.youtube.com/watch?v=DlgG0QdrqAU</a:t>
            </a:r>
            <a:r>
              <a:rPr lang="en-US" dirty="0"/>
              <a:t> I was amazed that this talk covered what could have been covered in a statistics textbook from 100 years ago.  How to take an average over 2 and 3 dimensions.  Really?  Perhaps this is a reflection on </a:t>
            </a:r>
            <a:r>
              <a:rPr lang="en-US" dirty="0" err="1"/>
              <a:t>Pcyon</a:t>
            </a:r>
            <a:r>
              <a:rPr lang="en-US" dirty="0"/>
              <a:t> </a:t>
            </a:r>
            <a:r>
              <a:rPr lang="en-US" dirty="0" err="1"/>
              <a:t>attendeess</a:t>
            </a:r>
            <a:r>
              <a:rPr lang="en-US" dirty="0"/>
              <a:t> ..</a:t>
            </a:r>
          </a:p>
        </p:txBody>
      </p:sp>
    </p:spTree>
    <p:extLst>
      <p:ext uri="{BB962C8B-B14F-4D97-AF65-F5344CB8AC3E}">
        <p14:creationId xmlns:p14="http://schemas.microsoft.com/office/powerpoint/2010/main" val="2960939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E6E16-8713-1844-A54C-90F6EE3B4734}"/>
              </a:ext>
            </a:extLst>
          </p:cNvPr>
          <p:cNvSpPr>
            <a:spLocks noGrp="1"/>
          </p:cNvSpPr>
          <p:nvPr>
            <p:ph type="title"/>
          </p:nvPr>
        </p:nvSpPr>
        <p:spPr/>
        <p:txBody>
          <a:bodyPr/>
          <a:lstStyle/>
          <a:p>
            <a:r>
              <a:rPr lang="en-US" dirty="0"/>
              <a:t>Posters</a:t>
            </a:r>
          </a:p>
        </p:txBody>
      </p:sp>
      <p:sp>
        <p:nvSpPr>
          <p:cNvPr id="3" name="Content Placeholder 2">
            <a:extLst>
              <a:ext uri="{FF2B5EF4-FFF2-40B4-BE49-F238E27FC236}">
                <a16:creationId xmlns:a16="http://schemas.microsoft.com/office/drawing/2014/main" id="{95BA58A8-764E-1E44-9E3B-E1A854DDC907}"/>
              </a:ext>
            </a:extLst>
          </p:cNvPr>
          <p:cNvSpPr>
            <a:spLocks noGrp="1"/>
          </p:cNvSpPr>
          <p:nvPr>
            <p:ph idx="1"/>
          </p:nvPr>
        </p:nvSpPr>
        <p:spPr>
          <a:xfrm>
            <a:off x="685801" y="2142067"/>
            <a:ext cx="3428999" cy="3649133"/>
          </a:xfrm>
        </p:spPr>
        <p:txBody>
          <a:bodyPr/>
          <a:lstStyle/>
          <a:p>
            <a:pPr marL="0" indent="0">
              <a:buNone/>
            </a:pPr>
            <a:r>
              <a:rPr lang="en-US" dirty="0"/>
              <a:t>   * </a:t>
            </a:r>
            <a:r>
              <a:rPr lang="en-US" dirty="0" err="1"/>
              <a:t>mssql</a:t>
            </a:r>
            <a:r>
              <a:rPr lang="en-US" dirty="0"/>
              <a:t>-cli: a terminal client for MySQL w/ auto completion and syntax highlighting.  </a:t>
            </a:r>
          </a:p>
          <a:p>
            <a:pPr marL="0" indent="0">
              <a:buNone/>
            </a:pPr>
            <a:r>
              <a:rPr lang="en-US" dirty="0"/>
              <a:t>   * </a:t>
            </a:r>
            <a:r>
              <a:rPr lang="en-US" dirty="0">
                <a:hlinkClick r:id="rId2"/>
              </a:rPr>
              <a:t>https://www.jetbrains.com/research/python-developers-survey-2017/</a:t>
            </a:r>
            <a:r>
              <a:rPr lang="en-US" dirty="0"/>
              <a:t>. Avery interesting survey!  Don in R, btw :)</a:t>
            </a:r>
          </a:p>
          <a:p>
            <a:pPr marL="0" indent="0">
              <a:buNone/>
            </a:pPr>
            <a:endParaRPr lang="en-US" dirty="0"/>
          </a:p>
        </p:txBody>
      </p:sp>
      <p:pic>
        <p:nvPicPr>
          <p:cNvPr id="5" name="Picture 4">
            <a:extLst>
              <a:ext uri="{FF2B5EF4-FFF2-40B4-BE49-F238E27FC236}">
                <a16:creationId xmlns:a16="http://schemas.microsoft.com/office/drawing/2014/main" id="{579AE1C0-A303-C84B-8086-6EAE9A7050C3}"/>
              </a:ext>
            </a:extLst>
          </p:cNvPr>
          <p:cNvPicPr>
            <a:picLocks noChangeAspect="1"/>
          </p:cNvPicPr>
          <p:nvPr/>
        </p:nvPicPr>
        <p:blipFill>
          <a:blip r:embed="rId3"/>
          <a:stretch>
            <a:fillRect/>
          </a:stretch>
        </p:blipFill>
        <p:spPr>
          <a:xfrm>
            <a:off x="4625009" y="1192696"/>
            <a:ext cx="6904383" cy="5178287"/>
          </a:xfrm>
          <a:prstGeom prst="rect">
            <a:avLst/>
          </a:prstGeom>
        </p:spPr>
      </p:pic>
    </p:spTree>
    <p:extLst>
      <p:ext uri="{BB962C8B-B14F-4D97-AF65-F5344CB8AC3E}">
        <p14:creationId xmlns:p14="http://schemas.microsoft.com/office/powerpoint/2010/main" val="2208756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F4CE4D-9F6E-7644-B47A-7135A90D4854}"/>
              </a:ext>
            </a:extLst>
          </p:cNvPr>
          <p:cNvSpPr>
            <a:spLocks noGrp="1"/>
          </p:cNvSpPr>
          <p:nvPr>
            <p:ph type="title"/>
          </p:nvPr>
        </p:nvSpPr>
        <p:spPr/>
        <p:txBody>
          <a:bodyPr/>
          <a:lstStyle/>
          <a:p>
            <a:r>
              <a:rPr lang="en-US" dirty="0"/>
              <a:t>Posters</a:t>
            </a:r>
          </a:p>
        </p:txBody>
      </p:sp>
      <p:sp>
        <p:nvSpPr>
          <p:cNvPr id="3" name="Content Placeholder 2">
            <a:extLst>
              <a:ext uri="{FF2B5EF4-FFF2-40B4-BE49-F238E27FC236}">
                <a16:creationId xmlns:a16="http://schemas.microsoft.com/office/drawing/2014/main" id="{1227AAD9-DE21-B841-BBC3-D9C0FDC52E41}"/>
              </a:ext>
            </a:extLst>
          </p:cNvPr>
          <p:cNvSpPr>
            <a:spLocks noGrp="1"/>
          </p:cNvSpPr>
          <p:nvPr>
            <p:ph idx="1"/>
          </p:nvPr>
        </p:nvSpPr>
        <p:spPr>
          <a:xfrm>
            <a:off x="685801" y="2142067"/>
            <a:ext cx="3747051" cy="3649133"/>
          </a:xfrm>
        </p:spPr>
        <p:txBody>
          <a:bodyPr/>
          <a:lstStyle/>
          <a:p>
            <a:r>
              <a:rPr lang="en-US" dirty="0" err="1"/>
              <a:t>django</a:t>
            </a:r>
            <a:r>
              <a:rPr lang="en-US" dirty="0"/>
              <a:t>-herald: a Django messaging library.  messaging via email, SMS, Slack, etc.  We asked them about our GBORS email feature, and they knew of no 3rd party package either.  They recently rolled their own.</a:t>
            </a:r>
          </a:p>
        </p:txBody>
      </p:sp>
      <p:pic>
        <p:nvPicPr>
          <p:cNvPr id="5" name="Picture 4">
            <a:extLst>
              <a:ext uri="{FF2B5EF4-FFF2-40B4-BE49-F238E27FC236}">
                <a16:creationId xmlns:a16="http://schemas.microsoft.com/office/drawing/2014/main" id="{DE9169CB-0E03-9844-85D6-DC6000807001}"/>
              </a:ext>
            </a:extLst>
          </p:cNvPr>
          <p:cNvPicPr>
            <a:picLocks noChangeAspect="1"/>
          </p:cNvPicPr>
          <p:nvPr/>
        </p:nvPicPr>
        <p:blipFill>
          <a:blip r:embed="rId2"/>
          <a:stretch>
            <a:fillRect/>
          </a:stretch>
        </p:blipFill>
        <p:spPr>
          <a:xfrm>
            <a:off x="4962939" y="1172817"/>
            <a:ext cx="6838121" cy="5128591"/>
          </a:xfrm>
          <a:prstGeom prst="rect">
            <a:avLst/>
          </a:prstGeom>
        </p:spPr>
      </p:pic>
    </p:spTree>
    <p:extLst>
      <p:ext uri="{BB962C8B-B14F-4D97-AF65-F5344CB8AC3E}">
        <p14:creationId xmlns:p14="http://schemas.microsoft.com/office/powerpoint/2010/main" val="3458719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469C0-0E2D-4D49-86D8-5088AE3B76F8}"/>
              </a:ext>
            </a:extLst>
          </p:cNvPr>
          <p:cNvSpPr>
            <a:spLocks noGrp="1"/>
          </p:cNvSpPr>
          <p:nvPr>
            <p:ph type="title"/>
          </p:nvPr>
        </p:nvSpPr>
        <p:spPr/>
        <p:txBody>
          <a:bodyPr/>
          <a:lstStyle/>
          <a:p>
            <a:r>
              <a:rPr lang="en-US" dirty="0"/>
              <a:t>POSTERS</a:t>
            </a:r>
          </a:p>
        </p:txBody>
      </p:sp>
      <p:sp>
        <p:nvSpPr>
          <p:cNvPr id="3" name="Content Placeholder 2">
            <a:extLst>
              <a:ext uri="{FF2B5EF4-FFF2-40B4-BE49-F238E27FC236}">
                <a16:creationId xmlns:a16="http://schemas.microsoft.com/office/drawing/2014/main" id="{DBE0D798-4CF6-7C4C-8BDC-598974785AC7}"/>
              </a:ext>
            </a:extLst>
          </p:cNvPr>
          <p:cNvSpPr>
            <a:spLocks noGrp="1"/>
          </p:cNvSpPr>
          <p:nvPr>
            <p:ph idx="1"/>
          </p:nvPr>
        </p:nvSpPr>
        <p:spPr>
          <a:xfrm>
            <a:off x="685802" y="2142067"/>
            <a:ext cx="3488634" cy="3649133"/>
          </a:xfrm>
        </p:spPr>
        <p:txBody>
          <a:bodyPr/>
          <a:lstStyle/>
          <a:p>
            <a:r>
              <a:rPr lang="en-US" dirty="0"/>
              <a:t>Fighting Documentation Drift (</a:t>
            </a:r>
            <a:r>
              <a:rPr lang="en-US" dirty="0">
                <a:hlinkClick r:id="rId2"/>
              </a:rPr>
              <a:t>terrencpreilly@gmail.com</a:t>
            </a:r>
            <a:r>
              <a:rPr lang="en-US" dirty="0"/>
              <a:t>). Just like it sounds.  Could help us?</a:t>
            </a:r>
          </a:p>
        </p:txBody>
      </p:sp>
      <p:pic>
        <p:nvPicPr>
          <p:cNvPr id="5" name="Picture 4">
            <a:extLst>
              <a:ext uri="{FF2B5EF4-FFF2-40B4-BE49-F238E27FC236}">
                <a16:creationId xmlns:a16="http://schemas.microsoft.com/office/drawing/2014/main" id="{730DC621-5C40-BC43-A17C-1FD4DFAE4356}"/>
              </a:ext>
            </a:extLst>
          </p:cNvPr>
          <p:cNvPicPr>
            <a:picLocks noChangeAspect="1"/>
          </p:cNvPicPr>
          <p:nvPr/>
        </p:nvPicPr>
        <p:blipFill>
          <a:blip r:embed="rId3"/>
          <a:stretch>
            <a:fillRect/>
          </a:stretch>
        </p:blipFill>
        <p:spPr>
          <a:xfrm>
            <a:off x="4664766" y="854765"/>
            <a:ext cx="7129669" cy="5347252"/>
          </a:xfrm>
          <a:prstGeom prst="rect">
            <a:avLst/>
          </a:prstGeom>
        </p:spPr>
      </p:pic>
    </p:spTree>
    <p:extLst>
      <p:ext uri="{BB962C8B-B14F-4D97-AF65-F5344CB8AC3E}">
        <p14:creationId xmlns:p14="http://schemas.microsoft.com/office/powerpoint/2010/main" val="42224617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5136F-7419-8B40-A78E-434F8C75F7E1}"/>
              </a:ext>
            </a:extLst>
          </p:cNvPr>
          <p:cNvSpPr>
            <a:spLocks noGrp="1"/>
          </p:cNvSpPr>
          <p:nvPr>
            <p:ph type="title"/>
          </p:nvPr>
        </p:nvSpPr>
        <p:spPr/>
        <p:txBody>
          <a:bodyPr/>
          <a:lstStyle/>
          <a:p>
            <a:r>
              <a:rPr lang="en-US" dirty="0"/>
              <a:t>World’s greatest poster</a:t>
            </a:r>
          </a:p>
        </p:txBody>
      </p:sp>
      <p:pic>
        <p:nvPicPr>
          <p:cNvPr id="5" name="Content Placeholder 4">
            <a:extLst>
              <a:ext uri="{FF2B5EF4-FFF2-40B4-BE49-F238E27FC236}">
                <a16:creationId xmlns:a16="http://schemas.microsoft.com/office/drawing/2014/main" id="{9D11249E-2934-954B-A5E9-78C9200B775D}"/>
              </a:ext>
            </a:extLst>
          </p:cNvPr>
          <p:cNvPicPr>
            <a:picLocks noGrp="1" noChangeAspect="1"/>
          </p:cNvPicPr>
          <p:nvPr>
            <p:ph idx="1"/>
          </p:nvPr>
        </p:nvPicPr>
        <p:blipFill>
          <a:blip r:embed="rId2"/>
          <a:stretch>
            <a:fillRect/>
          </a:stretch>
        </p:blipFill>
        <p:spPr>
          <a:xfrm>
            <a:off x="6768281" y="390938"/>
            <a:ext cx="4602084" cy="6136113"/>
          </a:xfrm>
        </p:spPr>
      </p:pic>
    </p:spTree>
    <p:extLst>
      <p:ext uri="{BB962C8B-B14F-4D97-AF65-F5344CB8AC3E}">
        <p14:creationId xmlns:p14="http://schemas.microsoft.com/office/powerpoint/2010/main" val="2153103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640A7-AA1B-104D-A629-90AC7E9228D6}"/>
              </a:ext>
            </a:extLst>
          </p:cNvPr>
          <p:cNvSpPr>
            <a:spLocks noGrp="1"/>
          </p:cNvSpPr>
          <p:nvPr>
            <p:ph type="title"/>
          </p:nvPr>
        </p:nvSpPr>
        <p:spPr/>
        <p:txBody>
          <a:bodyPr/>
          <a:lstStyle/>
          <a:p>
            <a:r>
              <a:rPr lang="en-US" dirty="0"/>
              <a:t>INTERESTING FACTS</a:t>
            </a:r>
          </a:p>
        </p:txBody>
      </p:sp>
      <p:sp>
        <p:nvSpPr>
          <p:cNvPr id="3" name="Content Placeholder 2">
            <a:extLst>
              <a:ext uri="{FF2B5EF4-FFF2-40B4-BE49-F238E27FC236}">
                <a16:creationId xmlns:a16="http://schemas.microsoft.com/office/drawing/2014/main" id="{94B72E24-1F52-604B-9EF5-0549F2E4FED2}"/>
              </a:ext>
            </a:extLst>
          </p:cNvPr>
          <p:cNvSpPr>
            <a:spLocks noGrp="1"/>
          </p:cNvSpPr>
          <p:nvPr>
            <p:ph idx="1"/>
          </p:nvPr>
        </p:nvSpPr>
        <p:spPr>
          <a:xfrm>
            <a:off x="685802" y="2142067"/>
            <a:ext cx="6251712" cy="3649133"/>
          </a:xfrm>
        </p:spPr>
        <p:txBody>
          <a:bodyPr/>
          <a:lstStyle/>
          <a:p>
            <a:r>
              <a:rPr lang="en-US" dirty="0"/>
              <a:t>Astronomy Open Session was well attended.  About 30 people, but few Astronomers.  Got dinner w/ folks from Gulf Stream Aerospace - they had similar war stories.</a:t>
            </a:r>
          </a:p>
          <a:p>
            <a:r>
              <a:rPr lang="en-US" dirty="0"/>
              <a:t>Software Engineers were perhaps a small minority</a:t>
            </a:r>
          </a:p>
          <a:p>
            <a:r>
              <a:rPr lang="en-US" dirty="0"/>
              <a:t>Downtown Cleveland has at least one awesome coffee shop.</a:t>
            </a:r>
          </a:p>
        </p:txBody>
      </p:sp>
      <p:pic>
        <p:nvPicPr>
          <p:cNvPr id="5" name="Picture 4">
            <a:extLst>
              <a:ext uri="{FF2B5EF4-FFF2-40B4-BE49-F238E27FC236}">
                <a16:creationId xmlns:a16="http://schemas.microsoft.com/office/drawing/2014/main" id="{BB4850BA-CE07-F841-AC13-EAEADC4C2776}"/>
              </a:ext>
            </a:extLst>
          </p:cNvPr>
          <p:cNvPicPr>
            <a:picLocks noChangeAspect="1"/>
          </p:cNvPicPr>
          <p:nvPr/>
        </p:nvPicPr>
        <p:blipFill>
          <a:blip r:embed="rId2"/>
          <a:stretch>
            <a:fillRect/>
          </a:stretch>
        </p:blipFill>
        <p:spPr>
          <a:xfrm>
            <a:off x="7320998" y="609600"/>
            <a:ext cx="4248150" cy="5664200"/>
          </a:xfrm>
          <a:prstGeom prst="rect">
            <a:avLst/>
          </a:prstGeom>
        </p:spPr>
      </p:pic>
    </p:spTree>
    <p:extLst>
      <p:ext uri="{BB962C8B-B14F-4D97-AF65-F5344CB8AC3E}">
        <p14:creationId xmlns:p14="http://schemas.microsoft.com/office/powerpoint/2010/main" val="40354082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6F64660-1814-0E41-AA90-52C484785BE5}"/>
              </a:ext>
            </a:extLst>
          </p:cNvPr>
          <p:cNvPicPr>
            <a:picLocks noChangeAspect="1"/>
          </p:cNvPicPr>
          <p:nvPr/>
        </p:nvPicPr>
        <p:blipFill>
          <a:blip r:embed="rId2"/>
          <a:stretch>
            <a:fillRect/>
          </a:stretch>
        </p:blipFill>
        <p:spPr>
          <a:xfrm>
            <a:off x="1524000" y="0"/>
            <a:ext cx="3326296" cy="2494722"/>
          </a:xfrm>
          <a:prstGeom prst="rect">
            <a:avLst/>
          </a:prstGeom>
        </p:spPr>
      </p:pic>
      <p:pic>
        <p:nvPicPr>
          <p:cNvPr id="9" name="Picture 8">
            <a:extLst>
              <a:ext uri="{FF2B5EF4-FFF2-40B4-BE49-F238E27FC236}">
                <a16:creationId xmlns:a16="http://schemas.microsoft.com/office/drawing/2014/main" id="{EB3483E2-97AC-2B47-A927-6F02FA25A74C}"/>
              </a:ext>
            </a:extLst>
          </p:cNvPr>
          <p:cNvPicPr>
            <a:picLocks noChangeAspect="1"/>
          </p:cNvPicPr>
          <p:nvPr/>
        </p:nvPicPr>
        <p:blipFill>
          <a:blip r:embed="rId3"/>
          <a:stretch>
            <a:fillRect/>
          </a:stretch>
        </p:blipFill>
        <p:spPr>
          <a:xfrm>
            <a:off x="333146" y="2210905"/>
            <a:ext cx="5829130" cy="4371848"/>
          </a:xfrm>
          <a:prstGeom prst="rect">
            <a:avLst/>
          </a:prstGeom>
        </p:spPr>
      </p:pic>
      <p:pic>
        <p:nvPicPr>
          <p:cNvPr id="11" name="Picture 10">
            <a:extLst>
              <a:ext uri="{FF2B5EF4-FFF2-40B4-BE49-F238E27FC236}">
                <a16:creationId xmlns:a16="http://schemas.microsoft.com/office/drawing/2014/main" id="{2701FB70-5002-1140-8467-75893C59A3DF}"/>
              </a:ext>
            </a:extLst>
          </p:cNvPr>
          <p:cNvPicPr>
            <a:picLocks noChangeAspect="1"/>
          </p:cNvPicPr>
          <p:nvPr/>
        </p:nvPicPr>
        <p:blipFill>
          <a:blip r:embed="rId4"/>
          <a:stretch>
            <a:fillRect/>
          </a:stretch>
        </p:blipFill>
        <p:spPr>
          <a:xfrm>
            <a:off x="8462567" y="2210905"/>
            <a:ext cx="3278886" cy="4371848"/>
          </a:xfrm>
          <a:prstGeom prst="rect">
            <a:avLst/>
          </a:prstGeom>
        </p:spPr>
      </p:pic>
      <p:pic>
        <p:nvPicPr>
          <p:cNvPr id="7" name="Picture 6">
            <a:extLst>
              <a:ext uri="{FF2B5EF4-FFF2-40B4-BE49-F238E27FC236}">
                <a16:creationId xmlns:a16="http://schemas.microsoft.com/office/drawing/2014/main" id="{6338A438-8D8B-9C49-B92E-862347952D98}"/>
              </a:ext>
            </a:extLst>
          </p:cNvPr>
          <p:cNvPicPr>
            <a:picLocks noChangeAspect="1"/>
          </p:cNvPicPr>
          <p:nvPr/>
        </p:nvPicPr>
        <p:blipFill>
          <a:blip r:embed="rId5"/>
          <a:stretch>
            <a:fillRect/>
          </a:stretch>
        </p:blipFill>
        <p:spPr>
          <a:xfrm>
            <a:off x="5183681" y="315104"/>
            <a:ext cx="3278886" cy="4371848"/>
          </a:xfrm>
          <a:prstGeom prst="rect">
            <a:avLst/>
          </a:prstGeom>
        </p:spPr>
      </p:pic>
      <p:pic>
        <p:nvPicPr>
          <p:cNvPr id="5" name="Content Placeholder 4">
            <a:extLst>
              <a:ext uri="{FF2B5EF4-FFF2-40B4-BE49-F238E27FC236}">
                <a16:creationId xmlns:a16="http://schemas.microsoft.com/office/drawing/2014/main" id="{B17F3B6D-7005-CC47-BD55-699B35B2A967}"/>
              </a:ext>
            </a:extLst>
          </p:cNvPr>
          <p:cNvPicPr>
            <a:picLocks noGrp="1" noChangeAspect="1"/>
          </p:cNvPicPr>
          <p:nvPr>
            <p:ph idx="1"/>
          </p:nvPr>
        </p:nvPicPr>
        <p:blipFill>
          <a:blip r:embed="rId6"/>
          <a:stretch>
            <a:fillRect/>
          </a:stretch>
        </p:blipFill>
        <p:spPr>
          <a:xfrm>
            <a:off x="333146" y="174437"/>
            <a:ext cx="1744943" cy="2326591"/>
          </a:xfrm>
        </p:spPr>
      </p:pic>
    </p:spTree>
    <p:extLst>
      <p:ext uri="{BB962C8B-B14F-4D97-AF65-F5344CB8AC3E}">
        <p14:creationId xmlns:p14="http://schemas.microsoft.com/office/powerpoint/2010/main" val="5738058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Celestial</Template>
  <TotalTime>27</TotalTime>
  <Words>145</Words>
  <Application>Microsoft Macintosh PowerPoint</Application>
  <PresentationFormat>Widescreen</PresentationFormat>
  <Paragraphs>22</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Celestial</vt:lpstr>
      <vt:lpstr>Paul’s PYCON 2018 TALK</vt:lpstr>
      <vt:lpstr>Talks </vt:lpstr>
      <vt:lpstr>TALKS (not relevant to GBO)</vt:lpstr>
      <vt:lpstr>Posters</vt:lpstr>
      <vt:lpstr>Posters</vt:lpstr>
      <vt:lpstr>POSTERS</vt:lpstr>
      <vt:lpstr>World’s greatest poster</vt:lpstr>
      <vt:lpstr>INTERESTING FACTS</vt:lpstr>
      <vt:lpstr>PowerPoint Presentation</vt:lpstr>
      <vt:lpstr>PowerPoint Presentation</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Paul’s PYCON 2018 TALK</dc:title>
  <dc:creator>Microsoft Office User</dc:creator>
  <cp:lastModifiedBy>Microsoft Office User</cp:lastModifiedBy>
  <cp:revision>4</cp:revision>
  <cp:lastPrinted>2018-05-30T13:20:58Z</cp:lastPrinted>
  <dcterms:created xsi:type="dcterms:W3CDTF">2018-05-30T12:53:38Z</dcterms:created>
  <dcterms:modified xsi:type="dcterms:W3CDTF">2018-05-30T13:21:12Z</dcterms:modified>
</cp:coreProperties>
</file>

<file path=docProps/thumbnail.jpeg>
</file>